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B1805B6-24F5-4C12-A6B3-A02A95139163}">
  <a:tblStyle styleId="{AB1805B6-24F5-4C12-A6B3-A02A95139163}" styleName="Table_0"/>
  <a:tblStyle styleId="{DAE3CADE-0147-44A7-B504-03B561CAED69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Trust related to God’s authority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“Mahoney has called for more research on the influence of substantive, specific beliefs as a way to further our understanding of the religion-relationships linkage (Mahoney, 2013). Specifically, she has used the concept of </a:t>
            </a:r>
            <a:r>
              <a:rPr lang="en" sz="1200" i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relational spirituality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to connect religiosity with marriage and family relationships. This study will explore one aspect of relational spirituality: How perceptions of one’s experiences with God are related to family life.”</a:t>
            </a:r>
          </a:p>
          <a:p>
            <a:pPr lv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Use attachment and authority theory to explore how a person’s perceptions of God influences their family life</a:t>
            </a:r>
          </a:p>
          <a:p>
            <a:pPr lv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Mahoney, A. (2013). The spirituality of us: Relational spirituality in the context of family relationships. In K. I. Pargament, J. J. Exline, &amp; J. Jones (Eds.), APA handbook of psychology, religion, and spirituality (Vol I, pp. 365–389). Washington, DC: American Psychology Association. doi:10.1037/14045-020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79% of families expressed viewing God as both authority figure and close confidant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These numbers are for a handful of examples of authority/confidant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Male and female percentages may add up to over 100% because occasionally an excerpt included both a male and female and were only calculated for main themes.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Females discussed close confidant more often than females and males discussed authority figure more often than females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Interpersonal trust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8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6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4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4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4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4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4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87225" y="410450"/>
            <a:ext cx="7772400" cy="271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chemeClr val="accent6"/>
                </a:solidFill>
              </a:rPr>
              <a:t>Transcendent Matters: Family Relationships Associated with How </a:t>
            </a:r>
            <a:br>
              <a:rPr lang="en" b="1">
                <a:solidFill>
                  <a:schemeClr val="accent6"/>
                </a:solidFill>
              </a:rPr>
            </a:br>
            <a:r>
              <a:rPr lang="en" b="1">
                <a:solidFill>
                  <a:schemeClr val="accent6"/>
                </a:solidFill>
              </a:rPr>
              <a:t>One Experiences God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664125" y="3680975"/>
            <a:ext cx="6618600" cy="307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b="1"/>
              <a:t>Hilary Dalton, David C. Dollahite, &amp; Loren D. Marks</a:t>
            </a:r>
          </a:p>
          <a:p>
            <a:pPr lvl="0">
              <a:spcBef>
                <a:spcPts val="0"/>
              </a:spcBef>
              <a:buNone/>
            </a:pPr>
            <a:r>
              <a:rPr lang="en" sz="2800" i="1"/>
              <a:t>Brigham Young University</a:t>
            </a:r>
          </a:p>
          <a:p>
            <a:pPr lvl="0">
              <a:spcBef>
                <a:spcPts val="0"/>
              </a:spcBef>
              <a:buNone/>
            </a:pPr>
            <a:endParaRPr sz="2800"/>
          </a:p>
          <a:p>
            <a:pPr lvl="0">
              <a:spcBef>
                <a:spcPts val="0"/>
              </a:spcBef>
              <a:buNone/>
            </a:pPr>
            <a:r>
              <a:rPr lang="en" sz="2800"/>
              <a:t>UTCFR Annual Conference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Salt Lake City, UT, March 31,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164275" y="43032"/>
            <a:ext cx="7617000" cy="13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Examples of Authoritative Transcendence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64275" y="1349400"/>
            <a:ext cx="7695600" cy="5508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40"/>
              </a:spcBef>
              <a:buNone/>
            </a:pPr>
            <a:r>
              <a:rPr lang="en" sz="2400" dirty="0"/>
              <a:t>One can trust God: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/>
              <a:t>“Last year, we wanted to move again. When we prayed to God, we asked God’s will, “If you want us [to] stay at Baton Rouge, please prepare a job for us.” It was wonderful to find this job. So whenever we have something, we pray to God [and] ask for God’s will.” (Chinese Christian mother)</a:t>
            </a:r>
          </a:p>
          <a:p>
            <a:pPr lvl="0" rtl="0">
              <a:spcBef>
                <a:spcPts val="64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God as a guide: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1"/>
                </a:solidFill>
              </a:rPr>
              <a:t>“[God is] a guide definitely . . . [to] where you’re going to live, how to bring your children up. [He] gives us direction; helps us have love, the kind of love He has.” (Missionary Alliance mother)</a:t>
            </a:r>
          </a:p>
          <a:p>
            <a:pPr lvl="0" rtl="0">
              <a:spcBef>
                <a:spcPts val="64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One can converse with God: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1"/>
                </a:solidFill>
              </a:rPr>
              <a:t>“I would consider God fatherly and parental. . . . since He has communicated to us in those relational terms . . . I trust that that’s probably the best way to deal with Him, </a:t>
            </a:r>
            <a:r>
              <a:rPr lang="en" sz="2000" dirty="0" err="1">
                <a:solidFill>
                  <a:schemeClr val="dk1"/>
                </a:solidFill>
              </a:rPr>
              <a:t>‘cause</a:t>
            </a:r>
            <a:r>
              <a:rPr lang="en" sz="2000" dirty="0">
                <a:solidFill>
                  <a:schemeClr val="dk1"/>
                </a:solidFill>
              </a:rPr>
              <a:t> that’s the way He’s talked to us.” (Baptist husband)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164275" y="1301674"/>
            <a:ext cx="7695600" cy="5556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40"/>
              </a:spcBef>
              <a:buClr>
                <a:schemeClr val="dk1"/>
              </a:buClr>
              <a:buSzPct val="100000"/>
              <a:buChar char="●"/>
            </a:pPr>
            <a:r>
              <a:rPr lang="en" sz="2400" dirty="0">
                <a:solidFill>
                  <a:schemeClr val="dk1"/>
                </a:solidFill>
              </a:rPr>
              <a:t>Type of transcendent relationship a parent experiences with God may impact the ways that parents relate to their </a:t>
            </a:r>
            <a:r>
              <a:rPr lang="en" sz="2400" dirty="0" smtClean="0">
                <a:solidFill>
                  <a:schemeClr val="dk1"/>
                </a:solidFill>
              </a:rPr>
              <a:t>children</a:t>
            </a:r>
            <a:endParaRPr lang="en-US" sz="2400" dirty="0">
              <a:solidFill>
                <a:schemeClr val="dk1"/>
              </a:solidFill>
            </a:endParaRPr>
          </a:p>
          <a:p>
            <a:pPr marL="457200" lvl="0" indent="-381000" rtl="0">
              <a:spcBef>
                <a:spcPts val="640"/>
              </a:spcBef>
              <a:buClr>
                <a:schemeClr val="dk1"/>
              </a:buClr>
              <a:buSzPct val="100000"/>
              <a:buChar char="●"/>
            </a:pPr>
            <a:endParaRPr lang="en" sz="2400" dirty="0">
              <a:solidFill>
                <a:schemeClr val="dk1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2400" dirty="0">
                <a:solidFill>
                  <a:schemeClr val="dk1"/>
                </a:solidFill>
              </a:rPr>
              <a:t>When parents experience an authoritative transcendent relationship with God, they may be better equipped to relate to and with their children.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2400" dirty="0">
                <a:solidFill>
                  <a:schemeClr val="dk1"/>
                </a:solidFill>
              </a:rPr>
              <a:t>They may be better able to balance being an authority figure to, and a close confidant for their children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2400" dirty="0">
                <a:solidFill>
                  <a:schemeClr val="dk1"/>
                </a:solidFill>
              </a:rPr>
              <a:t>Could increase the likelihood of a healthy, high-attachment relationship.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152400" y="161367"/>
            <a:ext cx="7642500" cy="90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Conclusion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127425" y="985650"/>
            <a:ext cx="7657500" cy="4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algn="ctr" rtl="0">
              <a:spcBef>
                <a:spcPts val="640"/>
              </a:spcBef>
              <a:buNone/>
            </a:pPr>
            <a:r>
              <a:rPr lang="en" sz="3200" b="1">
                <a:solidFill>
                  <a:srgbClr val="000000"/>
                </a:solidFill>
              </a:rPr>
              <a:t>PDFs of publications available at:</a:t>
            </a:r>
          </a:p>
          <a:p>
            <a:pPr marL="342900" lvl="0" algn="ctr" rtl="0">
              <a:spcBef>
                <a:spcPts val="640"/>
              </a:spcBef>
              <a:buNone/>
            </a:pPr>
            <a:endParaRPr sz="3200" b="1">
              <a:solidFill>
                <a:srgbClr val="000000"/>
              </a:solidFill>
            </a:endParaRPr>
          </a:p>
          <a:p>
            <a:pPr marL="342900" lvl="0" algn="ctr" rtl="0">
              <a:spcBef>
                <a:spcPts val="600"/>
              </a:spcBef>
              <a:buNone/>
            </a:pPr>
            <a:r>
              <a:rPr lang="en" sz="3000" b="1">
                <a:solidFill>
                  <a:srgbClr val="2D2D8A"/>
                </a:solidFill>
              </a:rPr>
              <a:t>http://AmericanFamiliesofFaith.byu.edu</a:t>
            </a:r>
          </a:p>
          <a:p>
            <a:pPr marL="342900" lvl="0" algn="ctr" rtl="0">
              <a:spcBef>
                <a:spcPts val="640"/>
              </a:spcBef>
              <a:buNone/>
            </a:pPr>
            <a:endParaRPr sz="3200">
              <a:solidFill>
                <a:srgbClr val="000000"/>
              </a:solidFill>
            </a:endParaRPr>
          </a:p>
          <a:p>
            <a:pPr marL="342900" lvl="0" algn="ctr" rtl="0">
              <a:spcBef>
                <a:spcPts val="640"/>
              </a:spcBef>
              <a:buNone/>
            </a:pPr>
            <a:endParaRPr sz="3200">
              <a:solidFill>
                <a:srgbClr val="000000"/>
              </a:solidFill>
            </a:endParaRPr>
          </a:p>
          <a:p>
            <a:pPr marL="342900" lvl="0" algn="ctr" rtl="0">
              <a:spcBef>
                <a:spcPts val="640"/>
              </a:spcBef>
              <a:buNone/>
            </a:pPr>
            <a:r>
              <a:rPr lang="en" sz="3200">
                <a:solidFill>
                  <a:srgbClr val="000000"/>
                </a:solidFill>
              </a:rPr>
              <a:t>For slides/handouts from this presentation email me at: </a:t>
            </a:r>
            <a:r>
              <a:rPr lang="en" sz="4000" b="1">
                <a:solidFill>
                  <a:srgbClr val="333399"/>
                </a:solidFill>
              </a:rPr>
              <a:t>dhilary5@gmail.com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426937" y="174650"/>
            <a:ext cx="7087800" cy="131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Thanks to the 1</a:t>
            </a:r>
            <a:r>
              <a:rPr lang="en" sz="2800" b="1">
                <a:latin typeface="Times New Roman"/>
                <a:ea typeface="Times New Roman"/>
                <a:cs typeface="Times New Roman"/>
                <a:sym typeface="Times New Roman"/>
              </a:rPr>
              <a:t>38</a:t>
            </a:r>
            <a:r>
              <a:rPr lang="en" sz="2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BYU &amp; LSU Students Who Have Worked on The American Families of Faith Project</a:t>
            </a:r>
          </a:p>
        </p:txBody>
      </p:sp>
      <p:graphicFrame>
        <p:nvGraphicFramePr>
          <p:cNvPr id="156" name="Shape 156"/>
          <p:cNvGraphicFramePr/>
          <p:nvPr/>
        </p:nvGraphicFramePr>
        <p:xfrm>
          <a:off x="345637" y="1234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{DAE3CADE-0147-44A7-B504-03B561CAED69}</a:tableStyleId>
              </a:tblPr>
              <a:tblGrid>
                <a:gridCol w="2666700"/>
                <a:gridCol w="2128500"/>
                <a:gridCol w="2455200"/>
              </a:tblGrid>
              <a:tr h="53116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4705"/>
                        <a:buFont typeface="Arial"/>
                        <a:buNone/>
                      </a:pPr>
                      <a:r>
                        <a:rPr lang="en" sz="1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BYU GRAD STUDENTS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Hilary Dalton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Emily Layton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Toshi Shichida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Michael Goodman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Jennifer Y. Thatcher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Heather Howell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Joe Chelladurai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875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4705"/>
                        <a:buFont typeface="Arial"/>
                        <a:buNone/>
                      </a:pPr>
                      <a:r>
                        <a:rPr lang="en" sz="1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BYU UNDERGRADS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Jessica Finnigan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Camille Brown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Patricia Flores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Cara Graybill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Anna Ridley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Jennifer Spooner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Anthony Walker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Nathaniel Lambert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Jennifer Yorgason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Hannah Hill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Lydia Polakoff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Sarah Sheley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Kiera Staples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Sarah Call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Heidi Emett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Alison Holdaway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Jordan Kennard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Tiffany Lindsey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Marie Olsen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Sarah Solomon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Allison Barnes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Genevieve Bruno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Laura Turner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Megan Stokes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Elisse Weinert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Amy White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Esther Young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Margaret Jacob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Julie Malloy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Courtney Andersen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Jennifer Bowman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Jason Burningham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endParaRPr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Aubrianna Critchfield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Rachael Moore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Tiffany Larson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Taleah Kear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Megan Sheldon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JC Brugger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Heather Eaton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James Jensen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Jessica Krewson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Janelle Martin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Ellise Mulcock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David Parks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Rachael Raben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Eliza Sallstrom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Joseph Simonson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Amy Steflik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Megan Stokes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Melissa Tenneson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Kelsie Christiansen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Stephanie Seaborn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Veda Weinert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endParaRPr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580750" y="154700"/>
            <a:ext cx="6742800" cy="134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Thanks to the 1</a:t>
            </a:r>
            <a:r>
              <a:rPr lang="en" sz="2800" b="1">
                <a:latin typeface="Times New Roman"/>
                <a:ea typeface="Times New Roman"/>
                <a:cs typeface="Times New Roman"/>
                <a:sym typeface="Times New Roman"/>
              </a:rPr>
              <a:t>38</a:t>
            </a:r>
            <a:r>
              <a:rPr lang="en" sz="2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BYU &amp; LSU Students Who Have Worked on The American Families of Faith Project</a:t>
            </a:r>
          </a:p>
        </p:txBody>
      </p:sp>
      <p:graphicFrame>
        <p:nvGraphicFramePr>
          <p:cNvPr id="162" name="Shape 162"/>
          <p:cNvGraphicFramePr/>
          <p:nvPr/>
        </p:nvGraphicFramePr>
        <p:xfrm>
          <a:off x="322712" y="126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{DAE3CADE-0147-44A7-B504-03B561CAED69}</a:tableStyleId>
              </a:tblPr>
              <a:tblGrid>
                <a:gridCol w="2150725"/>
                <a:gridCol w="2693225"/>
                <a:gridCol w="2596350"/>
              </a:tblGrid>
              <a:tr h="55249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Aubrey Dalton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Rebekah deBoer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Naomi Winters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Jordan Kohl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JilliAnne Jensen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Heather Garbe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Cloee Colohan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Annemarie Hale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Natasha Ovuoba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Madison Raymond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Kristal Woods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Kate Patterson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Summer Saunders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Makayla Foley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Jillian Cannaday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Dayeong (Amy) An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Lindsey Feil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Jennifer Hamula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Katelyn Ray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Julia Norman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Kaity Pearl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endParaRPr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Ashley Tuft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Logan Dicus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Kate Handy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Michele Griggs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Jordyn Carter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Jeanine Bell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Madison Stillwell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Brooke Z. Patterson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Nic Suder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Sherrie Goaslind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Essen Skabelund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Cody Gunnels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Anna Finneran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Ethan Jones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Candace Judd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Treana Johnson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Betsy Hughes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Emily Turner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MacRorie Hewitt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Kelsie Gleason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Amanda Cottle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Joshua Powner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Lenore Mulford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Elisabeth Kirchner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Tiffany Alexander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Mallory Elder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Kara Fluckiger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Savannah Fonseca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Kelsey Jeppson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Lauren Miller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Kalani Purcell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Sara Stinnett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Justin Torrance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Jaimie Trottier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Erika Zeiner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BYU Total: 116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Shape 167"/>
          <p:cNvGraphicFramePr/>
          <p:nvPr/>
        </p:nvGraphicFramePr>
        <p:xfrm>
          <a:off x="322712" y="126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{DAE3CADE-0147-44A7-B504-03B561CAED69}</a:tableStyleId>
              </a:tblPr>
              <a:tblGrid>
                <a:gridCol w="2629600"/>
                <a:gridCol w="2385375"/>
                <a:gridCol w="2425325"/>
              </a:tblGrid>
              <a:tr h="55249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4705"/>
                        <a:buFont typeface="Arial"/>
                        <a:buNone/>
                      </a:pPr>
                      <a:r>
                        <a:rPr lang="en" sz="17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LSU GRAD STUDENTS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Olena Nesteruk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Mandy Swanson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Katrina Hopkins</a:t>
                      </a:r>
                      <a:r>
                        <a:rPr lang="en" sz="16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Trevan Hatch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Yaxin Lu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Antonius Skipper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Loredana Apavaloaie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Teri Brown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Zahra Alghafli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Katie Barker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Allison Berry Rayburn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Courtney Pitts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Gloria Thompson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Carol Leblanc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endParaRPr sz="15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3333"/>
                        <a:buFont typeface="Arial"/>
                        <a:buNone/>
                      </a:pPr>
                      <a:endParaRPr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4705"/>
                        <a:buFont typeface="Arial"/>
                        <a:buNone/>
                      </a:pPr>
                      <a:r>
                        <a:rPr lang="en" sz="17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LSU UNDERGRADS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Tanya Davis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Mindi Batson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Whitney Lain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Emily Fuller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Pamela Owens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Justin Wax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Tim Benedetto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Melissa Navarra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LSU Total: 22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Grand Total: 138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endParaRPr sz="1500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8" name="Shape 168"/>
          <p:cNvSpPr txBox="1"/>
          <p:nvPr/>
        </p:nvSpPr>
        <p:spPr>
          <a:xfrm>
            <a:off x="580750" y="154700"/>
            <a:ext cx="6742800" cy="134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Thanks to the 1</a:t>
            </a:r>
            <a:r>
              <a:rPr lang="en" sz="2800" b="1">
                <a:latin typeface="Times New Roman"/>
                <a:ea typeface="Times New Roman"/>
                <a:cs typeface="Times New Roman"/>
                <a:sym typeface="Times New Roman"/>
              </a:rPr>
              <a:t>38</a:t>
            </a:r>
            <a:r>
              <a:rPr lang="en" sz="2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BYU &amp; LSU Students Who Have Worked on The American Families of Faith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113350" y="122225"/>
            <a:ext cx="7693500" cy="138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AFF Overview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13350" y="1948525"/>
            <a:ext cx="7693500" cy="475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640"/>
              </a:spcBef>
              <a:buClr>
                <a:srgbClr val="000000"/>
              </a:buClr>
              <a:buFont typeface="Old Standard TT"/>
              <a:buChar char="●"/>
            </a:pPr>
            <a:r>
              <a:rPr lang="en" sz="3200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198 Christian, Jewish, and Muslim families</a:t>
            </a:r>
          </a:p>
          <a:p>
            <a:pPr marL="457200" lvl="0" indent="-228600" rtl="0">
              <a:spcBef>
                <a:spcPts val="640"/>
              </a:spcBef>
              <a:buClr>
                <a:srgbClr val="000000"/>
              </a:buClr>
              <a:buFont typeface="Old Standard TT"/>
              <a:buChar char="●"/>
            </a:pPr>
            <a:r>
              <a:rPr lang="en" sz="3200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Over half (51%) are from various ethnic minorities</a:t>
            </a:r>
          </a:p>
          <a:p>
            <a:pPr marL="457200" lvl="0" indent="-228600" rtl="0">
              <a:spcBef>
                <a:spcPts val="640"/>
              </a:spcBef>
              <a:buClr>
                <a:srgbClr val="000000"/>
              </a:buClr>
              <a:buFont typeface="Old Standard TT"/>
              <a:buChar char="●"/>
            </a:pPr>
            <a:r>
              <a:rPr lang="en" sz="3200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From 17 states in all 8 major regions of the United States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26075" y="134525"/>
            <a:ext cx="7642500" cy="142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Intro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26075" y="1562000"/>
            <a:ext cx="7642500" cy="517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●"/>
            </a:pPr>
            <a:r>
              <a:rPr lang="en" sz="3200">
                <a:latin typeface="Old Standard TT"/>
                <a:ea typeface="Old Standard TT"/>
                <a:cs typeface="Old Standard TT"/>
                <a:sym typeface="Old Standard TT"/>
              </a:rPr>
              <a:t>Need to explore religion-relationships links (relational spirituality) </a:t>
            </a:r>
          </a:p>
          <a:p>
            <a:pPr marL="457200" lvl="0" indent="0" rtl="0">
              <a:spcBef>
                <a:spcPts val="640"/>
              </a:spcBef>
              <a:buNone/>
            </a:pPr>
            <a:r>
              <a:rPr lang="en" sz="2000">
                <a:latin typeface="Old Standard TT"/>
                <a:ea typeface="Old Standard TT"/>
                <a:cs typeface="Old Standard TT"/>
                <a:sym typeface="Old Standard TT"/>
              </a:rPr>
              <a:t>(Mahoney, 2013)</a:t>
            </a:r>
          </a:p>
          <a:p>
            <a:pPr marL="914400" lvl="1" indent="-4318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○"/>
            </a:pPr>
            <a:r>
              <a:rPr lang="en" sz="3200">
                <a:latin typeface="Old Standard TT"/>
                <a:ea typeface="Old Standard TT"/>
                <a:cs typeface="Old Standard TT"/>
                <a:sym typeface="Old Standard TT"/>
              </a:rPr>
              <a:t>How perceptions of one’s experiences with God are related to family life</a:t>
            </a:r>
          </a:p>
          <a:p>
            <a:pPr marL="457200" lvl="0" indent="-4318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●"/>
            </a:pPr>
            <a:r>
              <a:rPr lang="en" sz="3200">
                <a:latin typeface="Old Standard TT"/>
                <a:ea typeface="Old Standard TT"/>
                <a:cs typeface="Old Standard TT"/>
                <a:sym typeface="Old Standard TT"/>
              </a:rPr>
              <a:t>Attachment theory - “horizontal relationships”</a:t>
            </a:r>
          </a:p>
          <a:p>
            <a:pPr marL="457200" lvl="0" indent="-4318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●"/>
            </a:pPr>
            <a:r>
              <a:rPr lang="en" sz="3200">
                <a:latin typeface="Old Standard TT"/>
                <a:ea typeface="Old Standard TT"/>
                <a:cs typeface="Old Standard TT"/>
                <a:sym typeface="Old Standard TT"/>
              </a:rPr>
              <a:t>Authority theory - “vertical relationships”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126075" y="134525"/>
            <a:ext cx="76425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Intro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72525" y="1460125"/>
            <a:ext cx="7749600" cy="517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●"/>
            </a:pPr>
            <a:r>
              <a:rPr lang="en" sz="2800">
                <a:latin typeface="Old Standard TT"/>
                <a:ea typeface="Old Standard TT"/>
                <a:cs typeface="Old Standard TT"/>
                <a:sym typeface="Old Standard TT"/>
              </a:rPr>
              <a:t>Directive transcendence</a:t>
            </a:r>
          </a:p>
          <a:p>
            <a:pPr marL="914400" lvl="1" indent="-4064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○"/>
            </a:pPr>
            <a:r>
              <a:rPr lang="en" sz="2800">
                <a:latin typeface="Old Standard TT"/>
                <a:ea typeface="Old Standard TT"/>
                <a:cs typeface="Old Standard TT"/>
                <a:sym typeface="Old Standard TT"/>
              </a:rPr>
              <a:t>Experiencing God mostly as an authority figure (e.g. King, Judge, Ruler, Lawgiver, source of absolute Truth)</a:t>
            </a:r>
          </a:p>
          <a:p>
            <a:pPr marL="457200" lvl="0" indent="-4064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●"/>
            </a:pPr>
            <a:r>
              <a:rPr lang="en" sz="2800">
                <a:latin typeface="Old Standard TT"/>
                <a:ea typeface="Old Standard TT"/>
                <a:cs typeface="Old Standard TT"/>
                <a:sym typeface="Old Standard TT"/>
              </a:rPr>
              <a:t>Intimate transcendence</a:t>
            </a:r>
          </a:p>
          <a:p>
            <a:pPr marL="914400" lvl="1" indent="-4064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○"/>
            </a:pPr>
            <a:r>
              <a:rPr lang="en" sz="2800">
                <a:latin typeface="Old Standard TT"/>
                <a:ea typeface="Old Standard TT"/>
                <a:cs typeface="Old Standard TT"/>
                <a:sym typeface="Old Standard TT"/>
              </a:rPr>
              <a:t>Experience God mostly as close confidant (e.g. Healer, Companion, Guide, Comforter, Friend)</a:t>
            </a:r>
          </a:p>
          <a:p>
            <a:pPr marL="457200" lvl="0" indent="-4064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●"/>
            </a:pPr>
            <a:r>
              <a:rPr lang="en" sz="2800">
                <a:latin typeface="Old Standard TT"/>
                <a:ea typeface="Old Standard TT"/>
                <a:cs typeface="Old Standard TT"/>
                <a:sym typeface="Old Standard TT"/>
              </a:rPr>
              <a:t>Authoritative transcendence</a:t>
            </a:r>
          </a:p>
          <a:p>
            <a:pPr marL="914400" lvl="1" indent="-4064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Char char="○"/>
            </a:pPr>
            <a:r>
              <a:rPr lang="en" sz="2800">
                <a:latin typeface="Old Standard TT"/>
                <a:ea typeface="Old Standard TT"/>
                <a:cs typeface="Old Standard TT"/>
                <a:sym typeface="Old Standard TT"/>
              </a:rPr>
              <a:t>Experiencing God as both authority figure and close confidant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138825" y="172725"/>
            <a:ext cx="7642500" cy="114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Research Questions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38825" y="1625675"/>
            <a:ext cx="7642500" cy="51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AutoNum type="arabicPeriod"/>
            </a:pPr>
            <a:r>
              <a:rPr lang="en" sz="3200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How do </a:t>
            </a:r>
            <a:r>
              <a:rPr lang="en" sz="3200">
                <a:latin typeface="Old Standard TT"/>
                <a:ea typeface="Old Standard TT"/>
                <a:cs typeface="Old Standard TT"/>
                <a:sym typeface="Old Standard TT"/>
              </a:rPr>
              <a:t>religious families experience/perceive God</a:t>
            </a:r>
            <a:r>
              <a:rPr lang="en" sz="3200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?</a:t>
            </a:r>
          </a:p>
          <a:p>
            <a:pPr lvl="0" rtl="0">
              <a:spcBef>
                <a:spcPts val="640"/>
              </a:spcBef>
              <a:buNone/>
            </a:pPr>
            <a:endParaRPr sz="3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457200" lvl="0" indent="-431800" rtl="0">
              <a:spcBef>
                <a:spcPts val="640"/>
              </a:spcBef>
              <a:buClr>
                <a:srgbClr val="000000"/>
              </a:buClr>
              <a:buSzPct val="100000"/>
              <a:buFont typeface="Old Standard TT"/>
              <a:buAutoNum type="arabicPeriod"/>
            </a:pPr>
            <a:r>
              <a:rPr lang="en" sz="3200">
                <a:latin typeface="Old Standard TT"/>
                <a:ea typeface="Old Standard TT"/>
                <a:cs typeface="Old Standard TT"/>
                <a:sym typeface="Old Standard TT"/>
              </a:rPr>
              <a:t>How do these perceptions influence family relationships</a:t>
            </a:r>
            <a:r>
              <a:rPr lang="en" sz="3200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152400" y="0"/>
            <a:ext cx="7642500" cy="90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Methods</a:t>
            </a:r>
          </a:p>
        </p:txBody>
      </p:sp>
      <p:graphicFrame>
        <p:nvGraphicFramePr>
          <p:cNvPr id="115" name="Shape 115"/>
          <p:cNvGraphicFramePr/>
          <p:nvPr>
            <p:extLst>
              <p:ext uri="{D42A27DB-BD31-4B8C-83A1-F6EECF244321}">
                <p14:modId xmlns:p14="http://schemas.microsoft.com/office/powerpoint/2010/main" val="839918139"/>
              </p:ext>
            </p:extLst>
          </p:nvPr>
        </p:nvGraphicFramePr>
        <p:xfrm>
          <a:off x="155400" y="906600"/>
          <a:ext cx="7719198" cy="5846500"/>
        </p:xfrm>
        <a:graphic>
          <a:graphicData uri="http://schemas.openxmlformats.org/drawingml/2006/table">
            <a:tbl>
              <a:tblPr>
                <a:noFill/>
                <a:tableStyleId>{AB1805B6-24F5-4C12-A6B3-A02A95139163}</a:tableStyleId>
              </a:tblPr>
              <a:tblGrid>
                <a:gridCol w="3849225"/>
                <a:gridCol w="561275"/>
                <a:gridCol w="507400"/>
                <a:gridCol w="714314"/>
                <a:gridCol w="254236"/>
                <a:gridCol w="565000"/>
                <a:gridCol w="548875"/>
                <a:gridCol w="718873"/>
              </a:tblGrid>
              <a:tr h="457600">
                <a:tc rowSpan="2">
                  <a:txBody>
                    <a:bodyPr/>
                    <a:lstStyle/>
                    <a:p>
                      <a:pPr marL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Concept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Number of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most salient accounts</a:t>
                      </a:r>
                    </a:p>
                  </a:txBody>
                  <a:tcPr marL="17775" marR="17775" marT="17775" marB="177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17775" marR="17775" marT="17775" marB="177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Percent of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most salient accounts</a:t>
                      </a:r>
                    </a:p>
                  </a:txBody>
                  <a:tcPr marL="17775" marR="17775" marT="17775" marB="177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Total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Male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Female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Total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Male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Female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Theme 1: God as authority figure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102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66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36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100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65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35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A)   God gives commandments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34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33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B)   Submit will to God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30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29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C)   God has a plan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23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23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Theme 2: God as close confidant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88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35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57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100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40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65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A)   One can trust God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30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34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B)   God is available at any time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24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27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C)   God heals or provides support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20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23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D)   God is personally interested and blesses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19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22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Theme 3: God as authority figure and close confidant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33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21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11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100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64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33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A)   One can trust God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24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73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B)   God as guide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11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33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5">
                <a:tc>
                  <a:txBody>
                    <a:bodyPr/>
                    <a:lstStyle/>
                    <a:p>
                      <a:pPr marL="34290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C)   One can converse with God</a:t>
                      </a:r>
                    </a:p>
                  </a:txBody>
                  <a:tcPr marL="17775" marR="17775" marT="17775" marB="177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11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sz="1200">
                        <a:latin typeface="Old Standard TT"/>
                        <a:ea typeface="Old Standard TT"/>
                        <a:cs typeface="Old Standard TT"/>
                        <a:sym typeface="Old Standard TT"/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33</a:t>
                      </a:r>
                    </a:p>
                  </a:txBody>
                  <a:tcPr marL="17775" marR="17775" marT="17775" marB="177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Old Standard TT"/>
                          <a:ea typeface="Old Standard TT"/>
                          <a:cs typeface="Old Standard TT"/>
                          <a:sym typeface="Old Standard TT"/>
                        </a:rPr>
                        <a:t> </a:t>
                      </a: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164275" y="182880"/>
            <a:ext cx="7617000" cy="13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Examples of Directive Transcendence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64275" y="1678192"/>
            <a:ext cx="7617000" cy="51219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40"/>
              </a:spcBef>
              <a:buNone/>
            </a:pPr>
            <a:r>
              <a:rPr lang="en" sz="2400" dirty="0"/>
              <a:t>God gives commandments: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/>
              <a:t>“Obeying his [God’s] laws, or his commands, or his teachings, is very important to have a successful life and a family.” (Baptist father)</a:t>
            </a:r>
          </a:p>
          <a:p>
            <a:pPr lvl="0" rtl="0">
              <a:spcBef>
                <a:spcPts val="64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Submit my will to God: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1"/>
                </a:solidFill>
              </a:rPr>
              <a:t>“The more I submit to God, the better husband I become.” (Episcopalian father)</a:t>
            </a:r>
          </a:p>
          <a:p>
            <a:pPr lvl="0" rtl="0">
              <a:spcBef>
                <a:spcPts val="64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God has a plan:</a:t>
            </a:r>
          </a:p>
          <a:p>
            <a:pPr marL="342900" lvl="0" indent="-20955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</a:rPr>
              <a:t>“But wasn’t this actually, without our knowing it, all part of Hashem’s plan? . . . We didn’t like it. . . . obviously this was how it was intended to work itself out, so that instead of you and me going divergent roads over it, we had to work together and find a place where we could be comfortable with each other and build a Jewish home together” (Jewish mother)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164275" y="193644"/>
            <a:ext cx="7617000" cy="13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Examples of Intimate Transcendence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17025" y="1688950"/>
            <a:ext cx="7711500" cy="5111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40"/>
              </a:spcBef>
              <a:buNone/>
            </a:pPr>
            <a:r>
              <a:rPr lang="en" sz="2400" dirty="0"/>
              <a:t>One can trust God: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/>
              <a:t>“It provides . . . a security blanket. . . no matter what’s going on around you, there is some constant that’s there, and that’s God. . . .  we can bring all of our problems and cares to Him. And there is that foundation that . . . it’s unmovable.” (Missionary Alliance father)</a:t>
            </a:r>
          </a:p>
          <a:p>
            <a:pPr marL="342900" lvl="0" indent="-139700" rtl="0">
              <a:spcBef>
                <a:spcPts val="0"/>
              </a:spcBef>
              <a:buNone/>
            </a:pPr>
            <a:endParaRPr sz="2000" dirty="0"/>
          </a:p>
          <a:p>
            <a:pPr lvl="0" rtl="0">
              <a:spcBef>
                <a:spcPts val="64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God is available at any time: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1"/>
                </a:solidFill>
              </a:rPr>
              <a:t>“God is there. As much as you get wrapped up in society and work and school and your friends, and this, and that . . . you know God is there. God is there. . . . You are never alone, and no matter what happens, if you have faith, it will work out for you.” (Catholic father)</a:t>
            </a:r>
          </a:p>
          <a:p>
            <a:pPr marL="342900" lvl="0" indent="-139700" rtl="0">
              <a:spcBef>
                <a:spcPts val="640"/>
              </a:spcBef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164275" y="86064"/>
            <a:ext cx="7617000" cy="13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b="1">
                <a:solidFill>
                  <a:srgbClr val="2D2D8A"/>
                </a:solidFill>
              </a:rPr>
              <a:t>Examples of Intimate Transcendence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117025" y="1446222"/>
            <a:ext cx="7711500" cy="534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4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God heals and provides support: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1"/>
                </a:solidFill>
              </a:rPr>
              <a:t>“In the course of . . . trying to raise children . . . your faith has to be a significant factor in that. . . . To fulfill your responsibility, to pass along faith in God, and in understanding that God loves you, and keeps you. [You teach your children that God] takes care of you, and provides for you, and is there when even I am not there, and [that He] will sustain you and make you whole.” (Muslim mother)</a:t>
            </a:r>
          </a:p>
          <a:p>
            <a:pPr lvl="0" rtl="0">
              <a:spcBef>
                <a:spcPts val="64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God is personally interested in and blesses us:</a:t>
            </a:r>
          </a:p>
          <a:p>
            <a:pPr marL="342900" lvl="0" indent="-13970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1"/>
                </a:solidFill>
              </a:rPr>
              <a:t>“We believe that our Heavenly father is willing, able, and desires to help us in every decision we have to make in life. Not just the big decisions. . . . We believe he [also] wants to help us to give us the guidance in . . . the little daily activities of our lives that require inspiration . . . we believe that our Heavenly Father is more than happy to . . . put impressions in our heart [and] in our minds to give us direction.” (Mormon father)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1770</Words>
  <Application>Microsoft Macintosh PowerPoint</Application>
  <PresentationFormat>On-screen Show (4:3)</PresentationFormat>
  <Paragraphs>339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Old Standard TT</vt:lpstr>
      <vt:lpstr>Times New Roman</vt:lpstr>
      <vt:lpstr>Default Design</vt:lpstr>
      <vt:lpstr>Transcendent Matters: Family Relationships Associated with How  One Experiences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Transcendent Matters: Family Relationships Associated with How  One Experiences God</dc:title>
  <cp:lastModifiedBy>Hilary Dalton</cp:lastModifiedBy>
  <cp:revision>2</cp:revision>
  <dcterms:modified xsi:type="dcterms:W3CDTF">2017-04-07T21:01:20Z</dcterms:modified>
</cp:coreProperties>
</file>